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81" r:id="rId3"/>
    <p:sldId id="270" r:id="rId4"/>
    <p:sldId id="282" r:id="rId5"/>
    <p:sldId id="272" r:id="rId6"/>
    <p:sldId id="284" r:id="rId7"/>
    <p:sldId id="285" r:id="rId8"/>
    <p:sldId id="286" r:id="rId9"/>
    <p:sldId id="287" r:id="rId10"/>
    <p:sldId id="288" r:id="rId11"/>
    <p:sldId id="289" r:id="rId12"/>
    <p:sldId id="273" r:id="rId13"/>
    <p:sldId id="290" r:id="rId14"/>
    <p:sldId id="291" r:id="rId15"/>
    <p:sldId id="292" r:id="rId16"/>
    <p:sldId id="283" r:id="rId17"/>
    <p:sldId id="268" r:id="rId18"/>
  </p:sldIdLst>
  <p:sldSz cx="12192000" cy="6858000"/>
  <p:notesSz cx="6858000" cy="9144000"/>
  <p:embeddedFontLst>
    <p:embeddedFont>
      <p:font typeface="맑은 고딕" panose="020B0503020000020004" pitchFamily="34" charset="-127"/>
      <p:regular r:id="rId20"/>
      <p:bold r:id="rId21"/>
    </p:embeddedFont>
    <p:embeddedFont>
      <p:font typeface="08서울남산체 B" panose="02020603020101020101" pitchFamily="18" charset="-127"/>
      <p:regular r:id="rId22"/>
    </p:embeddedFont>
    <p:embeddedFont>
      <p:font typeface="08서울남산체 EB" panose="02020603020101020101" pitchFamily="18" charset="-127"/>
      <p:regular r:id="rId23"/>
    </p:embeddedFont>
    <p:embeddedFont>
      <p:font typeface="a바른생각" panose="02020600000000000000" pitchFamily="18" charset="-127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718EE9"/>
    <a:srgbClr val="CA9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2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61D8E9-A9FB-4880-8538-C32DA8A3C61B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529FC-784D-4460-A0B7-31EEF7258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204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91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그래픽리소스</a:t>
            </a:r>
            <a:r>
              <a:rPr lang="ko-KR" altLang="en-US" dirty="0"/>
              <a:t> 라이선스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149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그래픽리소스</a:t>
            </a:r>
            <a:r>
              <a:rPr lang="ko-KR" altLang="en-US" dirty="0"/>
              <a:t> 라이선스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084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그래픽리소스</a:t>
            </a:r>
            <a:r>
              <a:rPr lang="ko-KR" altLang="en-US" dirty="0"/>
              <a:t> 라이선스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57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그래픽리소스</a:t>
            </a:r>
            <a:r>
              <a:rPr lang="ko-KR" altLang="en-US" dirty="0"/>
              <a:t> 라이선스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755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654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6099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42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53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85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721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92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132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173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56BA7-2B0F-4639-B81C-1220C1E9E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75D9B5C-DD27-4B5F-88A4-8195189D98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60FAA1-91C1-4D7B-8097-11C8BBFD3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BF318-D3F4-4147-83E1-83EFDD9E4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E616D-B6F4-4063-BF82-11409A4E0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848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815EB-F0F3-4526-81E8-A0AA9DA9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066C19-D01C-4B2E-A55D-21B8EB2A1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20A53-E1B2-4C56-AB20-DBD31F63C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FB24EA-F72F-477B-8D15-BADA3152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1BD71B-B170-4C85-8528-61B688BE2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854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F5CF6BF-4EE9-4815-82A2-F5A1E8BF7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22E1F1-C588-457B-B655-911181C5F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9CE7B5-1E04-472D-BC2F-97B99BB86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7142FA-148C-4696-BB9C-443C75EF9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43CF17-ECC6-4FFC-A083-1623F7A05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64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35E3C-B7A4-4EC0-A0D8-F5E0D6259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C5F2E7-A893-4DDD-8FB8-E31C3965A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AA4F8-C9F1-480C-967E-0B81D711C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5C1A64-26BB-4972-B438-98BBC30E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D1B2F-AEF6-4570-8D75-B5B603A7F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05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393F79-C813-4904-B61E-BB1F76D4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FFCB6-D2CC-4A45-B966-6DA220804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32A3BA-99F5-4B9C-B88F-6E5705EFC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832064-78D3-48CE-A169-33841E7C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C230DF-CD82-4F3A-A8B1-AB27DBE4B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030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4BDF5-CC4F-41B0-83CF-AE23EE60D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6D0BF6-310D-4778-ADCE-D70F8C77C4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1B7771-CE95-4FAC-A21F-BB7062307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069A13-CF1E-41D0-A430-79E06B164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318B60-45E2-40A3-880E-498C82672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02C752-D51F-4572-81D1-E9FB260EE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634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A9F09-56B7-44A3-86DF-CBDC03692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7D4EB6-3D59-4EF8-B806-60056986D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E177CE-1288-474F-AAFF-A70064546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E42EE7-D0F7-4C87-8956-01F1247DE5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BB9724-22D9-4E9B-AB10-06EA07B44C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7637A0-3BE5-40B8-87E8-9B12961BF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EBF0BD-1520-44D3-B2D2-367926EAA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FF5DAF-4581-41ED-BADF-739C0DFF7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68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F18DC5-FEF3-4B9C-B985-FE82B1101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E731C5-E912-4BE5-BE9F-1D808E1D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D9AF87-0044-46C6-A33B-DBD5D83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1553A1-2CA1-4A86-90E6-9D48760E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164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42B8B8-3187-43A0-8F3F-77BD757F8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FA5C57-C4B5-4E62-9BDC-0EF012340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AFD062-E7E2-4506-879D-8BE57A2E3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84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D07C6C-2495-46C9-BB33-B5A5057F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EF7383-C98A-4FA5-AA9B-E6002E306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F68F8E-4C14-40C7-A3DB-43FF254F4A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568BB0-07CC-409C-ADFF-B948BFBE2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10556-86B7-499F-87EB-400258B17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F18906-0899-4F53-9C6C-CD9C41861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433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DEBEF-C9DE-4F3F-A596-0AEA37DA3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7724C3-0263-47F0-9392-F23AF6D865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3438A4-7AAC-43A1-B26C-0BDFB4EFA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2685B-A582-451B-9FA8-93F5F4032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831A60-4727-47BC-87EF-A4A0B03A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28EEDC-1062-412A-BEDA-CC573E729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02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A9CEC"/>
            </a:gs>
            <a:gs pos="67000">
              <a:srgbClr val="718EE9"/>
            </a:gs>
            <a:gs pos="35000">
              <a:srgbClr val="CA9CEC"/>
            </a:gs>
            <a:gs pos="100000">
              <a:srgbClr val="718EE9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6E4F05-A536-4D02-8A4E-7A6B083E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424C4F-D405-409D-9FAD-A9727B3D6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8AD0A0-3651-40EB-81F6-878DFC3F4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BEA84-F620-4EB2-9CC9-CC8C34B3F100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E8E8E6-D02D-475E-B02B-C725A67E1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0B06FC-66D8-49E5-B54C-C0C1F777D3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0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6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4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5193AF4-0839-4EBC-8B99-9ECA41B1B994}"/>
              </a:ext>
            </a:extLst>
          </p:cNvPr>
          <p:cNvGrpSpPr/>
          <p:nvPr/>
        </p:nvGrpSpPr>
        <p:grpSpPr>
          <a:xfrm>
            <a:off x="2443333" y="1495102"/>
            <a:ext cx="7023938" cy="4431982"/>
            <a:chOff x="-773233" y="1548370"/>
            <a:chExt cx="4813176" cy="4431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61B8C5C-36DE-4A1C-A803-896B2219C2D3}"/>
                </a:ext>
              </a:extLst>
            </p:cNvPr>
            <p:cNvSpPr/>
            <p:nvPr/>
          </p:nvSpPr>
          <p:spPr>
            <a:xfrm>
              <a:off x="-344885" y="3118030"/>
              <a:ext cx="3956479" cy="286232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6600" b="1" cap="none" spc="0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DEFENSE GAME #6</a:t>
              </a:r>
              <a:endParaRPr lang="en-US" altLang="ko-KR" sz="6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  <a:p>
              <a:pPr algn="ctr"/>
              <a:r>
                <a:rPr lang="ko-KR" altLang="en-US" sz="48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</a:rPr>
                <a:t>       </a:t>
              </a:r>
              <a:endParaRPr lang="en-US" altLang="ko-KR" sz="48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43FC229-FA66-4235-BCFB-C437EE72974B}"/>
                </a:ext>
              </a:extLst>
            </p:cNvPr>
            <p:cNvSpPr/>
            <p:nvPr/>
          </p:nvSpPr>
          <p:spPr>
            <a:xfrm>
              <a:off x="-773233" y="1548370"/>
              <a:ext cx="4813176" cy="156966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U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C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N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FF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I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T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Y</a:t>
              </a:r>
              <a:endParaRPr lang="en-US" altLang="ko-KR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9434B39-ECD2-4B3B-AA6F-B1079554A14E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6EA2C7-114E-47E6-ABAC-A0A9CF17C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81" y="2519226"/>
            <a:ext cx="1819548" cy="18195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D35098A-95D9-4A71-82B0-D5D5B42F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271" y="2519226"/>
            <a:ext cx="1819548" cy="18195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468E8C-C365-4C3B-8206-CC5B9400F536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7811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7C5BCEC-F0BA-4A17-AE22-4A6E571B1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36" y="1562227"/>
            <a:ext cx="11610727" cy="3733545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1B6A118-675B-44D5-9C6D-633827497509}"/>
              </a:ext>
            </a:extLst>
          </p:cNvPr>
          <p:cNvSpPr/>
          <p:nvPr/>
        </p:nvSpPr>
        <p:spPr>
          <a:xfrm>
            <a:off x="4885539" y="594344"/>
            <a:ext cx="6140527" cy="218436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구현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11E5849-86DE-4DA6-A0F3-54EB898CD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267" y="5425490"/>
            <a:ext cx="10515600" cy="202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diff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벡터의 크기를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speed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에 비례하게 수정한 후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현재 판다 위치에 더하여 최종적인 </a:t>
            </a:r>
            <a:r>
              <a:rPr lang="en-US" altLang="ko-KR" sz="36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move_vector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생성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A00822-5006-4AEE-A989-62E2145C12A7}"/>
              </a:ext>
            </a:extLst>
          </p:cNvPr>
          <p:cNvSpPr/>
          <p:nvPr/>
        </p:nvSpPr>
        <p:spPr>
          <a:xfrm>
            <a:off x="968267" y="3844031"/>
            <a:ext cx="9214419" cy="25967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957E10C-0C41-43C0-9C07-7FC8781B793D}"/>
              </a:ext>
            </a:extLst>
          </p:cNvPr>
          <p:cNvCxnSpPr>
            <a:cxnSpLocks/>
          </p:cNvCxnSpPr>
          <p:nvPr/>
        </p:nvCxnSpPr>
        <p:spPr>
          <a:xfrm flipV="1">
            <a:off x="5903651" y="1027906"/>
            <a:ext cx="2974020" cy="9625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1C9CFF-8067-498C-8D9F-002765668AB0}"/>
              </a:ext>
            </a:extLst>
          </p:cNvPr>
          <p:cNvSpPr txBox="1"/>
          <p:nvPr/>
        </p:nvSpPr>
        <p:spPr>
          <a:xfrm>
            <a:off x="6708421" y="1764777"/>
            <a:ext cx="5483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</a:rPr>
              <a:t>(</a:t>
            </a:r>
            <a:r>
              <a:rPr lang="ko-KR" altLang="en-US" dirty="0">
                <a:solidFill>
                  <a:srgbClr val="FFC000"/>
                </a:solidFill>
              </a:rPr>
              <a:t>크기 </a:t>
            </a:r>
            <a:r>
              <a:rPr lang="en-US" altLang="ko-KR" dirty="0">
                <a:solidFill>
                  <a:srgbClr val="FFC000"/>
                </a:solidFill>
              </a:rPr>
              <a:t>: speed * </a:t>
            </a:r>
            <a:r>
              <a:rPr lang="en-US" altLang="ko-KR" dirty="0" err="1">
                <a:solidFill>
                  <a:srgbClr val="FFC000"/>
                </a:solidFill>
              </a:rPr>
              <a:t>Time.fixedDeltaTime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CA849D0-92F3-46DD-9F77-0ED60EF56ABB}"/>
              </a:ext>
            </a:extLst>
          </p:cNvPr>
          <p:cNvSpPr/>
          <p:nvPr/>
        </p:nvSpPr>
        <p:spPr>
          <a:xfrm>
            <a:off x="5387058" y="1795247"/>
            <a:ext cx="541538" cy="541538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7B4C7A-6AA9-4222-9740-8DE76C4D61FA}"/>
              </a:ext>
            </a:extLst>
          </p:cNvPr>
          <p:cNvSpPr txBox="1"/>
          <p:nvPr/>
        </p:nvSpPr>
        <p:spPr>
          <a:xfrm>
            <a:off x="5001404" y="1403235"/>
            <a:ext cx="268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</a:rPr>
              <a:t>현재 판다 위치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033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7C5BCEC-F0BA-4A17-AE22-4A6E571B1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36" y="1562227"/>
            <a:ext cx="11610727" cy="37335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구현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11E5849-86DE-4DA6-A0F3-54EB898CD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8166" y="5425490"/>
            <a:ext cx="10515600" cy="202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판다의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실제 이동은 유니티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standard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함수인 </a:t>
            </a:r>
            <a:r>
              <a:rPr lang="en-US" altLang="ko-KR" sz="36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MovePosition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()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에서 이루어진다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A00822-5006-4AEE-A989-62E2145C12A7}"/>
              </a:ext>
            </a:extLst>
          </p:cNvPr>
          <p:cNvSpPr/>
          <p:nvPr/>
        </p:nvSpPr>
        <p:spPr>
          <a:xfrm>
            <a:off x="968267" y="4314545"/>
            <a:ext cx="9214419" cy="25967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01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chain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제작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5" name="GIzmoChain">
            <a:hlinkClick r:id="" action="ppaction://media"/>
            <a:extLst>
              <a:ext uri="{FF2B5EF4-FFF2-40B4-BE49-F238E27FC236}">
                <a16:creationId xmlns:a16="http://schemas.microsoft.com/office/drawing/2014/main" id="{1EBE21B9-D591-47A6-87B6-8F978222F6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97315" y="1252430"/>
            <a:ext cx="5989638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572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1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chain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제작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1A4B30A-3A84-4F23-8C6B-5FA6D6D150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876" y="1428796"/>
            <a:ext cx="5789774" cy="296565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B7A0373-113E-435D-A39A-404CB9DA96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3721" y="1338100"/>
            <a:ext cx="5215853" cy="2965651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72FAEDCA-2A45-4750-9190-5A59309F0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268" y="535411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Gizmo(</a:t>
            </a:r>
            <a:r>
              <a:rPr lang="ko-KR" altLang="en-US" sz="3600" b="1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기즈모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: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디버깅 용도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Scene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뷰에서는 보이나 실제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Game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뷰에서는 보이지 않음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C06DE8-8BC6-4DBF-82F7-55723448937C}"/>
              </a:ext>
            </a:extLst>
          </p:cNvPr>
          <p:cNvSpPr txBox="1"/>
          <p:nvPr/>
        </p:nvSpPr>
        <p:spPr>
          <a:xfrm>
            <a:off x="2450237" y="4394447"/>
            <a:ext cx="2530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Scene 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E658C1-1CCE-4952-874D-45FA0B13A230}"/>
              </a:ext>
            </a:extLst>
          </p:cNvPr>
          <p:cNvSpPr txBox="1"/>
          <p:nvPr/>
        </p:nvSpPr>
        <p:spPr>
          <a:xfrm>
            <a:off x="8333173" y="4394447"/>
            <a:ext cx="2530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Game View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939B679E-78C5-46F2-91C0-F8683CE48315}"/>
              </a:ext>
            </a:extLst>
          </p:cNvPr>
          <p:cNvCxnSpPr/>
          <p:nvPr/>
        </p:nvCxnSpPr>
        <p:spPr>
          <a:xfrm flipV="1">
            <a:off x="1305017" y="3950563"/>
            <a:ext cx="470517" cy="14035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04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chain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제작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1A4B30A-3A84-4F23-8C6B-5FA6D6D150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6788" y="2039575"/>
            <a:ext cx="5789774" cy="2965651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2A2C1D83-4B8B-4CC9-9200-B1308A538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268" y="535411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 chain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을 표현하기 위하여 쓰였다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6F6D83D-9DE9-41D3-8D93-BBA299490E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6671" y="1458214"/>
            <a:ext cx="3307960" cy="372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432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chain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제작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2A2C1D83-4B8B-4CC9-9200-B1308A538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268" y="535411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여러 개의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추가하면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자동으로 다음 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설정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하여 연결관계를 만들도록 함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6F6D83D-9DE9-41D3-8D93-BBA299490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122" y="1484847"/>
            <a:ext cx="3307960" cy="372145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ABD653F-F346-435B-A423-1A78DA9DF8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5627" y="1914609"/>
            <a:ext cx="4812152" cy="9706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5EE208-BAC7-4D0F-9B76-1026397855B2}"/>
              </a:ext>
            </a:extLst>
          </p:cNvPr>
          <p:cNvSpPr txBox="1"/>
          <p:nvPr/>
        </p:nvSpPr>
        <p:spPr>
          <a:xfrm>
            <a:off x="5965712" y="3091301"/>
            <a:ext cx="41252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각 </a:t>
            </a:r>
            <a:r>
              <a:rPr lang="en-US" altLang="ko-KR" dirty="0"/>
              <a:t>waypoint</a:t>
            </a:r>
            <a:r>
              <a:rPr lang="ko-KR" altLang="en-US" dirty="0"/>
              <a:t>마다</a:t>
            </a:r>
            <a:endParaRPr lang="en-US" altLang="ko-KR" dirty="0"/>
          </a:p>
          <a:p>
            <a:r>
              <a:rPr lang="ko-KR" altLang="en-US" b="1" dirty="0">
                <a:solidFill>
                  <a:schemeClr val="accent1"/>
                </a:solidFill>
              </a:rPr>
              <a:t>다음 </a:t>
            </a:r>
            <a:r>
              <a:rPr lang="en-US" altLang="ko-KR" b="1" dirty="0">
                <a:solidFill>
                  <a:schemeClr val="accent1"/>
                </a:solidFill>
              </a:rPr>
              <a:t>waypoint</a:t>
            </a:r>
            <a:r>
              <a:rPr lang="ko-KR" altLang="en-US" b="1" dirty="0">
                <a:solidFill>
                  <a:schemeClr val="accent1"/>
                </a:solidFill>
              </a:rPr>
              <a:t>를 설정 </a:t>
            </a:r>
            <a:r>
              <a:rPr lang="ko-KR" altLang="en-US" dirty="0"/>
              <a:t>해 </a:t>
            </a:r>
            <a:r>
              <a:rPr lang="ko-KR" altLang="en-US" dirty="0" err="1"/>
              <a:t>주여야</a:t>
            </a:r>
            <a:r>
              <a:rPr lang="ko-KR" altLang="en-US" dirty="0"/>
              <a:t> </a:t>
            </a:r>
            <a:r>
              <a:rPr lang="en-US" altLang="ko-KR" dirty="0"/>
              <a:t>chain</a:t>
            </a:r>
            <a:r>
              <a:rPr lang="ko-KR" altLang="en-US" dirty="0"/>
              <a:t>이 만들어 진다</a:t>
            </a:r>
            <a:r>
              <a:rPr lang="en-US" altLang="ko-KR" dirty="0"/>
              <a:t>.</a:t>
            </a:r>
            <a:endParaRPr lang="en-US" dirty="0"/>
          </a:p>
        </p:txBody>
      </p:sp>
      <p:cxnSp>
        <p:nvCxnSpPr>
          <p:cNvPr id="7" name="연결선: 구부러짐 6">
            <a:extLst>
              <a:ext uri="{FF2B5EF4-FFF2-40B4-BE49-F238E27FC236}">
                <a16:creationId xmlns:a16="http://schemas.microsoft.com/office/drawing/2014/main" id="{526ED0A6-E30A-4F88-A317-C1F9A604C695}"/>
              </a:ext>
            </a:extLst>
          </p:cNvPr>
          <p:cNvCxnSpPr>
            <a:endCxn id="3" idx="1"/>
          </p:cNvCxnSpPr>
          <p:nvPr/>
        </p:nvCxnSpPr>
        <p:spPr>
          <a:xfrm>
            <a:off x="2938509" y="1914609"/>
            <a:ext cx="1987118" cy="485317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8534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chain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제작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D89BE08-6F94-4ACB-A705-EC3E9FD1CE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268" y="1582768"/>
            <a:ext cx="9178910" cy="355432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36433F3-2EEA-4D46-9D0F-1BA762ECE5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2849" y="965964"/>
            <a:ext cx="2295525" cy="244792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334C203-ADC9-46AA-B6F9-FC495685025B}"/>
              </a:ext>
            </a:extLst>
          </p:cNvPr>
          <p:cNvSpPr/>
          <p:nvPr/>
        </p:nvSpPr>
        <p:spPr>
          <a:xfrm>
            <a:off x="8442664" y="965964"/>
            <a:ext cx="2583402" cy="232521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연결선: 구부러짐 9">
            <a:extLst>
              <a:ext uri="{FF2B5EF4-FFF2-40B4-BE49-F238E27FC236}">
                <a16:creationId xmlns:a16="http://schemas.microsoft.com/office/drawing/2014/main" id="{0F2ADE10-DD41-4CB4-B742-F70A9AD84200}"/>
              </a:ext>
            </a:extLst>
          </p:cNvPr>
          <p:cNvCxnSpPr>
            <a:cxnSpLocks/>
            <a:endCxn id="2" idx="0"/>
          </p:cNvCxnSpPr>
          <p:nvPr/>
        </p:nvCxnSpPr>
        <p:spPr>
          <a:xfrm rot="10800000" flipV="1">
            <a:off x="5557723" y="965964"/>
            <a:ext cx="3035126" cy="616804"/>
          </a:xfrm>
          <a:prstGeom prst="curvedConnector2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4521D953-937E-4E8F-AE8E-DA4D7812E063}"/>
              </a:ext>
            </a:extLst>
          </p:cNvPr>
          <p:cNvSpPr txBox="1">
            <a:spLocks/>
          </p:cNvSpPr>
          <p:nvPr/>
        </p:nvSpPr>
        <p:spPr>
          <a:xfrm>
            <a:off x="968268" y="53541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360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여러 개의 </a:t>
            </a:r>
            <a:r>
              <a:rPr lang="en-US" altLang="ko-KR" sz="360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</a:t>
            </a:r>
            <a:r>
              <a:rPr lang="ko-KR" altLang="en-US" sz="360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추가하면 </a:t>
            </a:r>
            <a:r>
              <a:rPr lang="ko-KR" altLang="en-US" sz="3600" b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자동으로 다음 </a:t>
            </a:r>
            <a:r>
              <a:rPr lang="en-US" altLang="ko-KR" sz="3600" b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</a:t>
            </a:r>
            <a:r>
              <a:rPr lang="ko-KR" altLang="en-US" sz="3600" b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설정 </a:t>
            </a:r>
            <a:r>
              <a:rPr lang="ko-KR" altLang="en-US" sz="360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하여 연결관계를 만들도록 함</a:t>
            </a:r>
            <a:r>
              <a:rPr lang="en-US" altLang="ko-KR" sz="360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2829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82F3EF6F-29F1-4549-9642-58F655E1C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4464" y="2862518"/>
            <a:ext cx="3923072" cy="1325563"/>
          </a:xfrm>
          <a:noFill/>
        </p:spPr>
        <p:txBody>
          <a:bodyPr>
            <a:normAutofit/>
          </a:bodyPr>
          <a:lstStyle/>
          <a:p>
            <a:r>
              <a:rPr lang="en-US" altLang="ko-KR" dirty="0">
                <a:latin typeface="a바른생각" panose="02020600000000000000" pitchFamily="18" charset="-127"/>
                <a:ea typeface="a바른생각" panose="02020600000000000000" pitchFamily="18" charset="-127"/>
              </a:rPr>
              <a:t>THANK YOU!</a:t>
            </a:r>
            <a:endParaRPr lang="ko-KR" altLang="en-US" dirty="0">
              <a:latin typeface="a바른생각" panose="02020600000000000000" pitchFamily="18" charset="-127"/>
              <a:ea typeface="a바른생각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66A0AB-8850-4DB7-ADEC-3338BBBE9BF0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367BA9-E47C-4971-8BBC-B6B84B342F7D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</p:spTree>
    <p:extLst>
      <p:ext uri="{BB962C8B-B14F-4D97-AF65-F5344CB8AC3E}">
        <p14:creationId xmlns:p14="http://schemas.microsoft.com/office/powerpoint/2010/main" val="3021352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CBBBC-17E9-4099-B1C6-E3C34844A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1" y="373503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9D97613-B306-4EC6-93F3-92D995D88F93}"/>
              </a:ext>
            </a:extLst>
          </p:cNvPr>
          <p:cNvSpPr/>
          <p:nvPr/>
        </p:nvSpPr>
        <p:spPr>
          <a:xfrm>
            <a:off x="2692722" y="2570917"/>
            <a:ext cx="6794090" cy="8987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26009DB-779E-45F8-8F56-D146EB53F24D}"/>
              </a:ext>
            </a:extLst>
          </p:cNvPr>
          <p:cNvSpPr/>
          <p:nvPr/>
        </p:nvSpPr>
        <p:spPr>
          <a:xfrm>
            <a:off x="2687353" y="3579656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A1E3B6-8DC7-420B-B8E4-D12A81615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1144" y="2742968"/>
            <a:ext cx="5449530" cy="62775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 </a:t>
            </a: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구현</a:t>
            </a:r>
            <a:endParaRPr lang="en-US" altLang="ko-KR" sz="4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E464B1-DA02-4EEB-B3C0-ACE4570E1DA1}"/>
              </a:ext>
            </a:extLst>
          </p:cNvPr>
          <p:cNvSpPr txBox="1"/>
          <p:nvPr/>
        </p:nvSpPr>
        <p:spPr>
          <a:xfrm>
            <a:off x="3116830" y="3584568"/>
            <a:ext cx="595815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 chain </a:t>
            </a:r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제작</a:t>
            </a:r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31B050B-C8EB-4E91-A58A-86D3019AF3E3}"/>
              </a:ext>
            </a:extLst>
          </p:cNvPr>
          <p:cNvSpPr/>
          <p:nvPr/>
        </p:nvSpPr>
        <p:spPr>
          <a:xfrm>
            <a:off x="2698864" y="1562178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2A520F51-FB3F-49F6-8754-83ADF1F3DB7F}"/>
              </a:ext>
            </a:extLst>
          </p:cNvPr>
          <p:cNvSpPr txBox="1">
            <a:spLocks/>
          </p:cNvSpPr>
          <p:nvPr/>
        </p:nvSpPr>
        <p:spPr>
          <a:xfrm>
            <a:off x="3371144" y="1739184"/>
            <a:ext cx="5449530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Waypoint(</a:t>
            </a:r>
            <a:r>
              <a:rPr lang="ko-KR" altLang="en-US" sz="44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웨이포인트</a:t>
            </a: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 </a:t>
            </a: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란</a:t>
            </a: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95543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Waypoint(</a:t>
            </a: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웨이포인트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란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?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F66E61A-A606-4F8D-A265-75D0102DE6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0587" y="554942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판다의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이동을 도와 줄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길 찾기 메커니즘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필요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8BF271A-D1DC-45F3-9097-F63AE7C68E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1225" y="1576387"/>
            <a:ext cx="7829550" cy="3705225"/>
          </a:xfrm>
          <a:prstGeom prst="rect">
            <a:avLst/>
          </a:prstGeom>
        </p:spPr>
      </p:pic>
      <p:sp>
        <p:nvSpPr>
          <p:cNvPr id="3" name="말풍선: 타원형 2">
            <a:extLst>
              <a:ext uri="{FF2B5EF4-FFF2-40B4-BE49-F238E27FC236}">
                <a16:creationId xmlns:a16="http://schemas.microsoft.com/office/drawing/2014/main" id="{00184B31-A1D7-4D27-BC66-AC0B0A3B0621}"/>
              </a:ext>
            </a:extLst>
          </p:cNvPr>
          <p:cNvSpPr/>
          <p:nvPr/>
        </p:nvSpPr>
        <p:spPr>
          <a:xfrm>
            <a:off x="3231471" y="1393239"/>
            <a:ext cx="852257" cy="679650"/>
          </a:xfrm>
          <a:prstGeom prst="wedgeEllipseCallou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C55F70-FC64-42C4-B5C9-A5C2C243BD81}"/>
              </a:ext>
            </a:extLst>
          </p:cNvPr>
          <p:cNvSpPr txBox="1"/>
          <p:nvPr/>
        </p:nvSpPr>
        <p:spPr>
          <a:xfrm>
            <a:off x="3471168" y="1426245"/>
            <a:ext cx="1225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?</a:t>
            </a:r>
          </a:p>
        </p:txBody>
      </p:sp>
      <p:cxnSp>
        <p:nvCxnSpPr>
          <p:cNvPr id="8" name="연결선: 구부러짐 7">
            <a:extLst>
              <a:ext uri="{FF2B5EF4-FFF2-40B4-BE49-F238E27FC236}">
                <a16:creationId xmlns:a16="http://schemas.microsoft.com/office/drawing/2014/main" id="{8E6E41EB-5885-4C53-A25A-AA88CEB13D21}"/>
              </a:ext>
            </a:extLst>
          </p:cNvPr>
          <p:cNvCxnSpPr>
            <a:cxnSpLocks/>
          </p:cNvCxnSpPr>
          <p:nvPr/>
        </p:nvCxnSpPr>
        <p:spPr>
          <a:xfrm>
            <a:off x="3462291" y="2419535"/>
            <a:ext cx="5557422" cy="2401040"/>
          </a:xfrm>
          <a:prstGeom prst="curved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5350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Waypoint(</a:t>
            </a: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웨이포인트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란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?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F66E61A-A606-4F8D-A265-75D0102DE6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671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NPC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가 이동하기 위하여 방향을 바꾸는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맵 위의 특별한 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point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-&gt;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상황에 따라 완전한 길 찾기 알고리즘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(ex:</a:t>
            </a:r>
            <a:r>
              <a:rPr lang="ko-KR" altLang="en-US" sz="36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다익스트라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을 구현하는 것보다 더 효율적일 수 있다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장점 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Dynamic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한 움직임 구현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0244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구현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7" name="waypointTest">
            <a:hlinkClick r:id="" action="ppaction://media"/>
            <a:extLst>
              <a:ext uri="{FF2B5EF4-FFF2-40B4-BE49-F238E27FC236}">
                <a16:creationId xmlns:a16="http://schemas.microsoft.com/office/drawing/2014/main" id="{F13C325B-FC1F-4D25-8017-08E581467E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01663" y="1562979"/>
            <a:ext cx="7293927" cy="3941176"/>
          </a:xfrm>
          <a:prstGeom prst="rect">
            <a:avLst/>
          </a:prstGeom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EAC03382-40F6-43E8-ACB7-2F6FA1334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8746" y="571809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들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빨간 점으로 표시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을 따라간다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4050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구현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11E5849-86DE-4DA6-A0F3-54EB898CD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268" y="535411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script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에서 다음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로 이동하는 데에 쓰이는 함수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 (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이어서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7C5BCEC-F0BA-4A17-AE22-4A6E571B1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36" y="1562227"/>
            <a:ext cx="11610727" cy="373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51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7C5BCEC-F0BA-4A17-AE22-4A6E571B1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36" y="1562227"/>
            <a:ext cx="11610727" cy="3733545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1B6A118-675B-44D5-9C6D-633827497509}"/>
              </a:ext>
            </a:extLst>
          </p:cNvPr>
          <p:cNvSpPr/>
          <p:nvPr/>
        </p:nvSpPr>
        <p:spPr>
          <a:xfrm>
            <a:off x="4885539" y="594344"/>
            <a:ext cx="6140527" cy="218436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구현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11E5849-86DE-4DA6-A0F3-54EB898CD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268" y="535411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현재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에서 다음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waypoint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로 뻗어가는 벡터를 계산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diff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변수에 저장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A00822-5006-4AEE-A989-62E2145C12A7}"/>
              </a:ext>
            </a:extLst>
          </p:cNvPr>
          <p:cNvSpPr/>
          <p:nvPr/>
        </p:nvSpPr>
        <p:spPr>
          <a:xfrm>
            <a:off x="968268" y="3196478"/>
            <a:ext cx="7358986" cy="232522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AA2833C-DE6F-4220-9213-C170904265A2}"/>
              </a:ext>
            </a:extLst>
          </p:cNvPr>
          <p:cNvSpPr/>
          <p:nvPr/>
        </p:nvSpPr>
        <p:spPr>
          <a:xfrm>
            <a:off x="5397623" y="2175029"/>
            <a:ext cx="541538" cy="541538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18E2F9F6-EB17-4C49-B869-FF5F40C9CEA5}"/>
              </a:ext>
            </a:extLst>
          </p:cNvPr>
          <p:cNvSpPr/>
          <p:nvPr/>
        </p:nvSpPr>
        <p:spPr>
          <a:xfrm>
            <a:off x="9441267" y="928668"/>
            <a:ext cx="541538" cy="541538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5D8806-FEC1-47F1-B051-EB085950E522}"/>
              </a:ext>
            </a:extLst>
          </p:cNvPr>
          <p:cNvSpPr txBox="1"/>
          <p:nvPr/>
        </p:nvSpPr>
        <p:spPr>
          <a:xfrm>
            <a:off x="4885539" y="1838451"/>
            <a:ext cx="268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</a:rPr>
              <a:t>현재 </a:t>
            </a:r>
            <a:r>
              <a:rPr lang="en-US" altLang="ko-KR" dirty="0">
                <a:solidFill>
                  <a:srgbClr val="C00000"/>
                </a:solidFill>
              </a:rPr>
              <a:t>waypoint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4151F3-1B2A-40E6-88EC-CFF81FBFB2D6}"/>
              </a:ext>
            </a:extLst>
          </p:cNvPr>
          <p:cNvSpPr txBox="1"/>
          <p:nvPr/>
        </p:nvSpPr>
        <p:spPr>
          <a:xfrm>
            <a:off x="8802811" y="594344"/>
            <a:ext cx="268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</a:rPr>
              <a:t>다음 </a:t>
            </a:r>
            <a:r>
              <a:rPr lang="en-US" altLang="ko-KR" dirty="0">
                <a:solidFill>
                  <a:srgbClr val="C00000"/>
                </a:solidFill>
              </a:rPr>
              <a:t>waypoint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957E10C-0C41-43C0-9C07-7FC8781B793D}"/>
              </a:ext>
            </a:extLst>
          </p:cNvPr>
          <p:cNvCxnSpPr>
            <a:endCxn id="9" idx="2"/>
          </p:cNvCxnSpPr>
          <p:nvPr/>
        </p:nvCxnSpPr>
        <p:spPr>
          <a:xfrm flipV="1">
            <a:off x="5939161" y="1199437"/>
            <a:ext cx="3502106" cy="116202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1C9CFF-8067-498C-8D9F-002765668AB0}"/>
              </a:ext>
            </a:extLst>
          </p:cNvPr>
          <p:cNvSpPr txBox="1"/>
          <p:nvPr/>
        </p:nvSpPr>
        <p:spPr>
          <a:xfrm>
            <a:off x="7104288" y="1935068"/>
            <a:ext cx="117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diff </a:t>
            </a:r>
            <a:r>
              <a:rPr lang="ko-KR" altLang="en-US" dirty="0">
                <a:solidFill>
                  <a:srgbClr val="FFC000"/>
                </a:solidFill>
              </a:rPr>
              <a:t>벡터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513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7C5BCEC-F0BA-4A17-AE22-4A6E571B1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36" y="1562227"/>
            <a:ext cx="11610727" cy="3733545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1B6A118-675B-44D5-9C6D-633827497509}"/>
              </a:ext>
            </a:extLst>
          </p:cNvPr>
          <p:cNvSpPr/>
          <p:nvPr/>
        </p:nvSpPr>
        <p:spPr>
          <a:xfrm>
            <a:off x="4885539" y="594344"/>
            <a:ext cx="6140527" cy="218436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구현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11E5849-86DE-4DA6-A0F3-54EB898CD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268" y="5264942"/>
            <a:ext cx="10515600" cy="202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판다의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실제 이동을 담당하는 </a:t>
            </a:r>
            <a:r>
              <a:rPr lang="en-US" altLang="ko-KR" sz="36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MovePosition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()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함수를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call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하기위해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Vector3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을 사용하지만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우리 게임은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2D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게임이므로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z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축을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0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으로 설정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A00822-5006-4AEE-A989-62E2145C12A7}"/>
              </a:ext>
            </a:extLst>
          </p:cNvPr>
          <p:cNvSpPr/>
          <p:nvPr/>
        </p:nvSpPr>
        <p:spPr>
          <a:xfrm>
            <a:off x="968268" y="3418421"/>
            <a:ext cx="7358986" cy="232522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AA2833C-DE6F-4220-9213-C170904265A2}"/>
              </a:ext>
            </a:extLst>
          </p:cNvPr>
          <p:cNvSpPr/>
          <p:nvPr/>
        </p:nvSpPr>
        <p:spPr>
          <a:xfrm>
            <a:off x="5397623" y="2175029"/>
            <a:ext cx="541538" cy="541538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18E2F9F6-EB17-4C49-B869-FF5F40C9CEA5}"/>
              </a:ext>
            </a:extLst>
          </p:cNvPr>
          <p:cNvSpPr/>
          <p:nvPr/>
        </p:nvSpPr>
        <p:spPr>
          <a:xfrm>
            <a:off x="9441267" y="928668"/>
            <a:ext cx="541538" cy="541538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5D8806-FEC1-47F1-B051-EB085950E522}"/>
              </a:ext>
            </a:extLst>
          </p:cNvPr>
          <p:cNvSpPr txBox="1"/>
          <p:nvPr/>
        </p:nvSpPr>
        <p:spPr>
          <a:xfrm>
            <a:off x="4885539" y="1838451"/>
            <a:ext cx="268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</a:rPr>
              <a:t>현재 </a:t>
            </a:r>
            <a:r>
              <a:rPr lang="en-US" altLang="ko-KR" dirty="0">
                <a:solidFill>
                  <a:srgbClr val="C00000"/>
                </a:solidFill>
              </a:rPr>
              <a:t>waypoint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4151F3-1B2A-40E6-88EC-CFF81FBFB2D6}"/>
              </a:ext>
            </a:extLst>
          </p:cNvPr>
          <p:cNvSpPr txBox="1"/>
          <p:nvPr/>
        </p:nvSpPr>
        <p:spPr>
          <a:xfrm>
            <a:off x="8802811" y="594344"/>
            <a:ext cx="268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</a:rPr>
              <a:t>다음 </a:t>
            </a:r>
            <a:r>
              <a:rPr lang="en-US" altLang="ko-KR" dirty="0">
                <a:solidFill>
                  <a:srgbClr val="C00000"/>
                </a:solidFill>
              </a:rPr>
              <a:t>waypoint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957E10C-0C41-43C0-9C07-7FC8781B793D}"/>
              </a:ext>
            </a:extLst>
          </p:cNvPr>
          <p:cNvCxnSpPr>
            <a:endCxn id="9" idx="2"/>
          </p:cNvCxnSpPr>
          <p:nvPr/>
        </p:nvCxnSpPr>
        <p:spPr>
          <a:xfrm flipV="1">
            <a:off x="5939161" y="1199437"/>
            <a:ext cx="3502106" cy="116202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1C9CFF-8067-498C-8D9F-002765668AB0}"/>
              </a:ext>
            </a:extLst>
          </p:cNvPr>
          <p:cNvSpPr txBox="1"/>
          <p:nvPr/>
        </p:nvSpPr>
        <p:spPr>
          <a:xfrm>
            <a:off x="7104288" y="1935068"/>
            <a:ext cx="117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diff </a:t>
            </a:r>
            <a:r>
              <a:rPr lang="ko-KR" altLang="en-US" dirty="0">
                <a:solidFill>
                  <a:srgbClr val="FFC000"/>
                </a:solidFill>
              </a:rPr>
              <a:t>벡터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012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7C5BCEC-F0BA-4A17-AE22-4A6E571B1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36" y="1562227"/>
            <a:ext cx="11610727" cy="3733545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1B6A118-675B-44D5-9C6D-633827497509}"/>
              </a:ext>
            </a:extLst>
          </p:cNvPr>
          <p:cNvSpPr/>
          <p:nvPr/>
        </p:nvSpPr>
        <p:spPr>
          <a:xfrm>
            <a:off x="4885539" y="594344"/>
            <a:ext cx="6140527" cy="218436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Waypoint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구현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11E5849-86DE-4DA6-A0F3-54EB898CD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268" y="5264942"/>
            <a:ext cx="10515600" cy="202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diff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벡터의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magnitude(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벡터 크기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1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로 설정하기 위해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Normalize()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함수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call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A00822-5006-4AEE-A989-62E2145C12A7}"/>
              </a:ext>
            </a:extLst>
          </p:cNvPr>
          <p:cNvSpPr/>
          <p:nvPr/>
        </p:nvSpPr>
        <p:spPr>
          <a:xfrm>
            <a:off x="968268" y="3649241"/>
            <a:ext cx="7358986" cy="232522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AA2833C-DE6F-4220-9213-C170904265A2}"/>
              </a:ext>
            </a:extLst>
          </p:cNvPr>
          <p:cNvSpPr/>
          <p:nvPr/>
        </p:nvSpPr>
        <p:spPr>
          <a:xfrm>
            <a:off x="5397623" y="2175029"/>
            <a:ext cx="541538" cy="541538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18E2F9F6-EB17-4C49-B869-FF5F40C9CEA5}"/>
              </a:ext>
            </a:extLst>
          </p:cNvPr>
          <p:cNvSpPr/>
          <p:nvPr/>
        </p:nvSpPr>
        <p:spPr>
          <a:xfrm>
            <a:off x="9441267" y="928668"/>
            <a:ext cx="541538" cy="541538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5D8806-FEC1-47F1-B051-EB085950E522}"/>
              </a:ext>
            </a:extLst>
          </p:cNvPr>
          <p:cNvSpPr txBox="1"/>
          <p:nvPr/>
        </p:nvSpPr>
        <p:spPr>
          <a:xfrm>
            <a:off x="4885539" y="1807463"/>
            <a:ext cx="268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</a:rPr>
              <a:t>현재 </a:t>
            </a:r>
            <a:r>
              <a:rPr lang="en-US" altLang="ko-KR" dirty="0">
                <a:solidFill>
                  <a:srgbClr val="C00000"/>
                </a:solidFill>
              </a:rPr>
              <a:t>waypoint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4151F3-1B2A-40E6-88EC-CFF81FBFB2D6}"/>
              </a:ext>
            </a:extLst>
          </p:cNvPr>
          <p:cNvSpPr txBox="1"/>
          <p:nvPr/>
        </p:nvSpPr>
        <p:spPr>
          <a:xfrm>
            <a:off x="8802811" y="594344"/>
            <a:ext cx="268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</a:rPr>
              <a:t>다음 </a:t>
            </a:r>
            <a:r>
              <a:rPr lang="en-US" altLang="ko-KR" dirty="0">
                <a:solidFill>
                  <a:srgbClr val="C00000"/>
                </a:solidFill>
              </a:rPr>
              <a:t>waypoint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957E10C-0C41-43C0-9C07-7FC8781B793D}"/>
              </a:ext>
            </a:extLst>
          </p:cNvPr>
          <p:cNvCxnSpPr>
            <a:cxnSpLocks/>
          </p:cNvCxnSpPr>
          <p:nvPr/>
        </p:nvCxnSpPr>
        <p:spPr>
          <a:xfrm flipV="1">
            <a:off x="5939161" y="2175029"/>
            <a:ext cx="532660" cy="18643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1C9CFF-8067-498C-8D9F-002765668AB0}"/>
              </a:ext>
            </a:extLst>
          </p:cNvPr>
          <p:cNvSpPr txBox="1"/>
          <p:nvPr/>
        </p:nvSpPr>
        <p:spPr>
          <a:xfrm>
            <a:off x="5939160" y="2340122"/>
            <a:ext cx="2388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diff </a:t>
            </a:r>
            <a:r>
              <a:rPr lang="ko-KR" altLang="en-US" dirty="0">
                <a:solidFill>
                  <a:srgbClr val="FFC000"/>
                </a:solidFill>
              </a:rPr>
              <a:t>벡터</a:t>
            </a:r>
            <a:r>
              <a:rPr lang="en-US" altLang="ko-KR" dirty="0">
                <a:solidFill>
                  <a:srgbClr val="FFC000"/>
                </a:solidFill>
              </a:rPr>
              <a:t>(</a:t>
            </a:r>
            <a:r>
              <a:rPr lang="ko-KR" altLang="en-US" dirty="0">
                <a:solidFill>
                  <a:srgbClr val="FFC000"/>
                </a:solidFill>
              </a:rPr>
              <a:t>크기 </a:t>
            </a:r>
            <a:r>
              <a:rPr lang="en-US" altLang="ko-KR" dirty="0">
                <a:solidFill>
                  <a:srgbClr val="FFC000"/>
                </a:solidFill>
              </a:rPr>
              <a:t>: 1)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501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516</Words>
  <Application>Microsoft Office PowerPoint</Application>
  <PresentationFormat>와이드스크린</PresentationFormat>
  <Paragraphs>93</Paragraphs>
  <Slides>17</Slides>
  <Notes>14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a바른생각</vt:lpstr>
      <vt:lpstr>Calibri</vt:lpstr>
      <vt:lpstr>08서울남산체 B</vt:lpstr>
      <vt:lpstr>맑은 고딕</vt:lpstr>
      <vt:lpstr>Arial</vt:lpstr>
      <vt:lpstr>08서울남산체 EB</vt:lpstr>
      <vt:lpstr>Office 테마</vt:lpstr>
      <vt:lpstr>PowerPoint 프레젠테이션</vt:lpstr>
      <vt:lpstr>목차</vt:lpstr>
      <vt:lpstr>Waypoint(웨이포인트) 란?</vt:lpstr>
      <vt:lpstr>Waypoint(웨이포인트) 란?</vt:lpstr>
      <vt:lpstr>Waypoint 구현</vt:lpstr>
      <vt:lpstr>Waypoint 구현</vt:lpstr>
      <vt:lpstr>Waypoint 구현</vt:lpstr>
      <vt:lpstr>Waypoint 구현</vt:lpstr>
      <vt:lpstr>Waypoint 구현</vt:lpstr>
      <vt:lpstr>Waypoint 구현</vt:lpstr>
      <vt:lpstr>Waypoint 구현</vt:lpstr>
      <vt:lpstr>Waypoint chain 제작</vt:lpstr>
      <vt:lpstr>Waypoint chain 제작</vt:lpstr>
      <vt:lpstr>Waypoint chain 제작</vt:lpstr>
      <vt:lpstr>Waypoint chain 제작</vt:lpstr>
      <vt:lpstr>Waypoint chain 제작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 hun kim</dc:creator>
  <cp:lastModifiedBy>Kim Gyujin</cp:lastModifiedBy>
  <cp:revision>128</cp:revision>
  <dcterms:created xsi:type="dcterms:W3CDTF">2019-03-29T06:51:38Z</dcterms:created>
  <dcterms:modified xsi:type="dcterms:W3CDTF">2019-05-08T13:56:46Z</dcterms:modified>
</cp:coreProperties>
</file>

<file path=docProps/thumbnail.jpeg>
</file>